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5" r:id="rId4"/>
    <p:sldId id="266" r:id="rId5"/>
    <p:sldId id="259"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0EE53-5062-4708-9374-FE9BB2B6B2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C9CC0E-8763-4BC9-8CC6-0666D04F6A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FB81400-8A83-4BDE-98CB-7E6E69CA2A1A}"/>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5" name="Footer Placeholder 4">
            <a:extLst>
              <a:ext uri="{FF2B5EF4-FFF2-40B4-BE49-F238E27FC236}">
                <a16:creationId xmlns:a16="http://schemas.microsoft.com/office/drawing/2014/main" id="{E65033F4-6FB0-4232-9218-E116078189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32F30D-A4E6-4536-A421-3DE6D6196036}"/>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6852232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EB7B7-48DA-4530-87D3-F615CC6087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0B6A4F-6E98-4CF7-AA50-2EEB113B43C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1A3FCB-19C9-460B-947F-D78E0737CBF7}"/>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5" name="Footer Placeholder 4">
            <a:extLst>
              <a:ext uri="{FF2B5EF4-FFF2-40B4-BE49-F238E27FC236}">
                <a16:creationId xmlns:a16="http://schemas.microsoft.com/office/drawing/2014/main" id="{A4DE3C2E-B63C-40DE-9CC9-0E1AA3E543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D89639-F14D-4F1D-808B-FF532F497E60}"/>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2743782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2CBC1-1CA8-4A22-AEEB-F245F0A9FC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681E66C-2492-4E2A-8EE3-C230F5CCC3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3CAEF99-AC54-45AA-987B-EF45AE0035E5}"/>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5" name="Footer Placeholder 4">
            <a:extLst>
              <a:ext uri="{FF2B5EF4-FFF2-40B4-BE49-F238E27FC236}">
                <a16:creationId xmlns:a16="http://schemas.microsoft.com/office/drawing/2014/main" id="{3203160A-0AFF-4295-B318-FAB09470FB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952156-C08F-4960-91C6-65683BFC1B81}"/>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982238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5E442-2AF0-4F20-9426-2BEE070A3F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ED67BD-FDFD-48C2-982D-88A8CC0D4E8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308171A-169D-4599-98CF-9FDFA3D2238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9A6D4F1-4394-4EB6-B1F1-A36ABF7BAC97}"/>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6" name="Footer Placeholder 5">
            <a:extLst>
              <a:ext uri="{FF2B5EF4-FFF2-40B4-BE49-F238E27FC236}">
                <a16:creationId xmlns:a16="http://schemas.microsoft.com/office/drawing/2014/main" id="{47ADA46D-D880-4558-8965-96401231F2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65B0E3-60EA-4C2B-B2E0-3BEFFEE7352E}"/>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1535813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2AC8E-77BE-4A1D-8D82-B31C4517FFA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93037D-B1F3-4DD0-AFB0-AD8B8B7993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C1934ED-EB77-466C-8C31-F95A18B5DB6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97D6789-EC16-4EAD-892D-D7DA77BA3D5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AC9BF45-D23F-4B3D-B04D-D81839DF232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71753C4-1B9E-41F8-86D8-6DB00B017713}"/>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8" name="Footer Placeholder 7">
            <a:extLst>
              <a:ext uri="{FF2B5EF4-FFF2-40B4-BE49-F238E27FC236}">
                <a16:creationId xmlns:a16="http://schemas.microsoft.com/office/drawing/2014/main" id="{A2B762CD-E3F4-4B89-937D-AB8E6B2AED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F2951EA-6F30-4E67-9A05-2B1C9D3C8E30}"/>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1196043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68090-48A0-485A-8EBF-B2F2CE3EB98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C89E7F-8FEC-4A0B-8D3D-5D5490981E3F}"/>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4" name="Footer Placeholder 3">
            <a:extLst>
              <a:ext uri="{FF2B5EF4-FFF2-40B4-BE49-F238E27FC236}">
                <a16:creationId xmlns:a16="http://schemas.microsoft.com/office/drawing/2014/main" id="{38FB9ADA-2DF8-491D-92E8-D383F3348B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48BD4A-2910-4389-ABCA-FD49C70E3549}"/>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3735498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51F342-293E-42FF-81F1-A6F4E48AA883}"/>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3" name="Footer Placeholder 2">
            <a:extLst>
              <a:ext uri="{FF2B5EF4-FFF2-40B4-BE49-F238E27FC236}">
                <a16:creationId xmlns:a16="http://schemas.microsoft.com/office/drawing/2014/main" id="{AECEAF3D-B9EC-4240-9001-99683C9D420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B52127A-34D5-4643-B033-244700501F2A}"/>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1650194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7227A-6243-465F-92F4-757B786C79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F5F3270-1A40-4979-9AA2-773E32ECCC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4F5F755-C320-43D5-8923-1FBCF08EAE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323AB67-D098-4F5C-860F-2A4C217F0AB6}"/>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6" name="Footer Placeholder 5">
            <a:extLst>
              <a:ext uri="{FF2B5EF4-FFF2-40B4-BE49-F238E27FC236}">
                <a16:creationId xmlns:a16="http://schemas.microsoft.com/office/drawing/2014/main" id="{5FE0652E-F3A9-41D8-8B66-5DE9EF75BD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396156-E343-488F-99EB-4D946CE2F6CE}"/>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28780200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1887B-77DA-4A47-99AF-AB120A8D9E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888747B-378D-43D7-A157-9B1DB08514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9F54BA-C4D5-40C4-9BC4-7B9D4D6DD4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A4403A2-882F-4D7E-8526-ABAC635D41BF}"/>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6" name="Footer Placeholder 5">
            <a:extLst>
              <a:ext uri="{FF2B5EF4-FFF2-40B4-BE49-F238E27FC236}">
                <a16:creationId xmlns:a16="http://schemas.microsoft.com/office/drawing/2014/main" id="{108A0FE8-1D33-4944-BC58-5026972928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CA0AEC-A19A-4992-8E5E-E83FF2EA0116}"/>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292797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BD02B-5F85-4932-91F9-1CB9E0F8C5B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7A8BACD-114A-4CB4-9BA8-9D617D79F69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E26A37-345D-4F55-A08F-95335B800DBC}"/>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5" name="Footer Placeholder 4">
            <a:extLst>
              <a:ext uri="{FF2B5EF4-FFF2-40B4-BE49-F238E27FC236}">
                <a16:creationId xmlns:a16="http://schemas.microsoft.com/office/drawing/2014/main" id="{695FE8E6-565F-4E78-858D-F2E884344C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294238-04C2-416A-9861-7200E92D72D5}"/>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4199415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BCC2DD-7FBB-420E-9AC7-798F58EDF9C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E99FF9-6218-4D89-B153-35785D205D6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9C37EA-34C6-4BD4-B6A1-121D2D95A5FF}"/>
              </a:ext>
            </a:extLst>
          </p:cNvPr>
          <p:cNvSpPr>
            <a:spLocks noGrp="1"/>
          </p:cNvSpPr>
          <p:nvPr>
            <p:ph type="dt" sz="half" idx="10"/>
          </p:nvPr>
        </p:nvSpPr>
        <p:spPr/>
        <p:txBody>
          <a:bodyPr/>
          <a:lstStyle/>
          <a:p>
            <a:fld id="{CF993D94-D301-4357-8E0A-B66C465BC7C4}" type="datetimeFigureOut">
              <a:rPr lang="en-GB" smtClean="0"/>
              <a:t>12/09/2025</a:t>
            </a:fld>
            <a:endParaRPr lang="en-GB"/>
          </a:p>
        </p:txBody>
      </p:sp>
      <p:sp>
        <p:nvSpPr>
          <p:cNvPr id="5" name="Footer Placeholder 4">
            <a:extLst>
              <a:ext uri="{FF2B5EF4-FFF2-40B4-BE49-F238E27FC236}">
                <a16:creationId xmlns:a16="http://schemas.microsoft.com/office/drawing/2014/main" id="{2C0759EB-34B7-4BFA-BFE8-AE0D784D6C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6E5AEE-7714-4A30-8D84-FD32963AC1E9}"/>
              </a:ext>
            </a:extLst>
          </p:cNvPr>
          <p:cNvSpPr>
            <a:spLocks noGrp="1"/>
          </p:cNvSpPr>
          <p:nvPr>
            <p:ph type="sldNum" sz="quarter" idx="12"/>
          </p:nvPr>
        </p:nvSpPr>
        <p:spPr/>
        <p:txBody>
          <a:bodyPr/>
          <a:lstStyle/>
          <a:p>
            <a:fld id="{3512B477-B038-4435-AFB9-225683F664BD}" type="slidenum">
              <a:rPr lang="en-GB" smtClean="0"/>
              <a:t>‹#›</a:t>
            </a:fld>
            <a:endParaRPr lang="en-GB"/>
          </a:p>
        </p:txBody>
      </p:sp>
    </p:spTree>
    <p:extLst>
      <p:ext uri="{BB962C8B-B14F-4D97-AF65-F5344CB8AC3E}">
        <p14:creationId xmlns:p14="http://schemas.microsoft.com/office/powerpoint/2010/main" val="2914654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7FAA03-C129-4FCE-B921-3BCD825CB0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2C3AC9-3E4E-472C-8863-D4F9E43D5C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EE7C0B-EAC2-4C74-B650-171D2E550F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993D94-D301-4357-8E0A-B66C465BC7C4}" type="datetimeFigureOut">
              <a:rPr lang="en-GB" smtClean="0"/>
              <a:t>12/09/2025</a:t>
            </a:fld>
            <a:endParaRPr lang="en-GB"/>
          </a:p>
        </p:txBody>
      </p:sp>
      <p:sp>
        <p:nvSpPr>
          <p:cNvPr id="5" name="Footer Placeholder 4">
            <a:extLst>
              <a:ext uri="{FF2B5EF4-FFF2-40B4-BE49-F238E27FC236}">
                <a16:creationId xmlns:a16="http://schemas.microsoft.com/office/drawing/2014/main" id="{348F8B58-373D-4015-9596-1211BF19D2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7CB7C2B-B0F2-4871-BB24-C518178A14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12B477-B038-4435-AFB9-225683F664BD}" type="slidenum">
              <a:rPr lang="en-GB" smtClean="0"/>
              <a:t>‹#›</a:t>
            </a:fld>
            <a:endParaRPr lang="en-GB"/>
          </a:p>
        </p:txBody>
      </p:sp>
    </p:spTree>
    <p:extLst>
      <p:ext uri="{BB962C8B-B14F-4D97-AF65-F5344CB8AC3E}">
        <p14:creationId xmlns:p14="http://schemas.microsoft.com/office/powerpoint/2010/main" val="30998911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Rounded Corners 17">
            <a:extLst>
              <a:ext uri="{FF2B5EF4-FFF2-40B4-BE49-F238E27FC236}">
                <a16:creationId xmlns:a16="http://schemas.microsoft.com/office/drawing/2014/main" id="{F56B2382-933E-8A5B-E114-4710C93C53A2}"/>
              </a:ext>
            </a:extLst>
          </p:cNvPr>
          <p:cNvSpPr/>
          <p:nvPr/>
        </p:nvSpPr>
        <p:spPr>
          <a:xfrm>
            <a:off x="1269205" y="161924"/>
            <a:ext cx="9620248" cy="750094"/>
          </a:xfrm>
          <a:prstGeom prst="roundRect">
            <a:avLst/>
          </a:prstGeom>
          <a:solidFill>
            <a:srgbClr val="FFB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2000" b="1" i="1" dirty="0">
              <a:solidFill>
                <a:schemeClr val="tx1"/>
              </a:solidFill>
              <a:cs typeface="Calibri"/>
            </a:endParaRPr>
          </a:p>
          <a:p>
            <a:pPr algn="ctr"/>
            <a:r>
              <a:rPr lang="en-US" sz="2400" b="1" i="1" dirty="0">
                <a:solidFill>
                  <a:schemeClr val="tx1"/>
                </a:solidFill>
                <a:cs typeface="Calibri"/>
              </a:rPr>
              <a:t>Golden Thread: Change  </a:t>
            </a:r>
            <a:endParaRPr lang="en-US" sz="2400" i="1" dirty="0">
              <a:solidFill>
                <a:schemeClr val="tx1"/>
              </a:solidFill>
              <a:cs typeface="Calibri"/>
            </a:endParaRPr>
          </a:p>
          <a:p>
            <a:pPr algn="ctr"/>
            <a:r>
              <a:rPr lang="en-US" sz="2000" b="1" i="1" dirty="0">
                <a:solidFill>
                  <a:schemeClr val="tx1"/>
                </a:solidFill>
                <a:cs typeface="Calibri"/>
              </a:rPr>
              <a:t>Expedition: ‘Is change always go?’</a:t>
            </a:r>
            <a:endParaRPr lang="en-US" sz="2000" i="1" dirty="0">
              <a:solidFill>
                <a:schemeClr val="tx1"/>
              </a:solidFill>
            </a:endParaRPr>
          </a:p>
          <a:p>
            <a:pPr algn="ctr"/>
            <a:endParaRPr lang="en-US" sz="2000" i="1" dirty="0">
              <a:cs typeface="Calibri"/>
            </a:endParaRPr>
          </a:p>
        </p:txBody>
      </p:sp>
      <p:sp>
        <p:nvSpPr>
          <p:cNvPr id="2" name="Rectangle: Rounded Corners 1">
            <a:extLst>
              <a:ext uri="{FF2B5EF4-FFF2-40B4-BE49-F238E27FC236}">
                <a16:creationId xmlns:a16="http://schemas.microsoft.com/office/drawing/2014/main" id="{862BB653-D3BF-C3AD-1C9B-84B492CFFCB4}"/>
              </a:ext>
            </a:extLst>
          </p:cNvPr>
          <p:cNvSpPr/>
          <p:nvPr/>
        </p:nvSpPr>
        <p:spPr>
          <a:xfrm>
            <a:off x="173828" y="1116627"/>
            <a:ext cx="11739563" cy="1983938"/>
          </a:xfrm>
          <a:prstGeom prst="roundRect">
            <a:avLst/>
          </a:prstGeom>
          <a:solidFill>
            <a:srgbClr val="FF00C3"/>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i="1" u="sng" dirty="0">
                <a:solidFill>
                  <a:schemeClr val="tx1"/>
                </a:solidFill>
                <a:cs typeface="Calibri"/>
              </a:rPr>
              <a:t>Humanities</a:t>
            </a:r>
          </a:p>
          <a:p>
            <a:pPr algn="ctr"/>
            <a:r>
              <a:rPr lang="en-US" sz="1600" b="1" dirty="0">
                <a:solidFill>
                  <a:schemeClr val="tx1"/>
                </a:solidFill>
                <a:cs typeface="Calibri"/>
              </a:rPr>
              <a:t>Pupils will be exploring:</a:t>
            </a:r>
          </a:p>
          <a:p>
            <a:pPr marL="285750" indent="-285750">
              <a:buFont typeface="Arial"/>
              <a:buChar char="•"/>
            </a:pPr>
            <a:r>
              <a:rPr lang="en-US" sz="1600" dirty="0">
                <a:solidFill>
                  <a:schemeClr val="tx1"/>
                </a:solidFill>
                <a:cs typeface="Calibri"/>
              </a:rPr>
              <a:t>How have the lives of children changed through History?  How has a typical day in school changed?</a:t>
            </a:r>
          </a:p>
          <a:p>
            <a:pPr marL="285750" indent="-285750">
              <a:buFont typeface="Arial"/>
              <a:buChar char="•"/>
            </a:pPr>
            <a:r>
              <a:rPr lang="en-US" sz="1600" dirty="0">
                <a:solidFill>
                  <a:schemeClr val="tx1"/>
                </a:solidFill>
                <a:cs typeface="Calibri"/>
              </a:rPr>
              <a:t>How has the village of St Nicholas changed and how has St Nicholas School itself changed?</a:t>
            </a:r>
          </a:p>
          <a:p>
            <a:pPr marL="285750" indent="-285750">
              <a:buFont typeface="Arial"/>
              <a:buChar char="•"/>
            </a:pPr>
            <a:r>
              <a:rPr lang="en-US" sz="1600" dirty="0">
                <a:solidFill>
                  <a:schemeClr val="tx1"/>
                </a:solidFill>
                <a:cs typeface="Calibri"/>
              </a:rPr>
              <a:t>Can changes in materials be reversed?  Investigating the changes in water as it heats up and cools down.  How does food change when we cook it?  And can these changes be reversed?</a:t>
            </a:r>
            <a:endParaRPr lang="en-US" sz="1400" b="1" dirty="0">
              <a:solidFill>
                <a:schemeClr val="tx1"/>
              </a:solidFill>
              <a:cs typeface="Calibri"/>
            </a:endParaRPr>
          </a:p>
          <a:p>
            <a:pPr marL="285750" indent="-285750">
              <a:buFont typeface="Arial"/>
              <a:buChar char="•"/>
            </a:pPr>
            <a:r>
              <a:rPr lang="en-US" sz="1600" dirty="0">
                <a:solidFill>
                  <a:schemeClr val="tx1"/>
                </a:solidFill>
                <a:cs typeface="Calibri"/>
              </a:rPr>
              <a:t>How has our planet changed? What have been the effects of climate change?  What can we do to prevent this change from continuing?</a:t>
            </a:r>
          </a:p>
        </p:txBody>
      </p:sp>
      <p:sp>
        <p:nvSpPr>
          <p:cNvPr id="3" name="Rectangle: Rounded Corners 2">
            <a:extLst>
              <a:ext uri="{FF2B5EF4-FFF2-40B4-BE49-F238E27FC236}">
                <a16:creationId xmlns:a16="http://schemas.microsoft.com/office/drawing/2014/main" id="{F6C83641-65BA-579A-366B-3B26ABE2065F}"/>
              </a:ext>
            </a:extLst>
          </p:cNvPr>
          <p:cNvSpPr/>
          <p:nvPr/>
        </p:nvSpPr>
        <p:spPr>
          <a:xfrm>
            <a:off x="9234484" y="3245644"/>
            <a:ext cx="2762251" cy="355901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i="1" u="sng" dirty="0" err="1">
                <a:solidFill>
                  <a:schemeClr val="tx1"/>
                </a:solidFill>
                <a:cs typeface="Calibri"/>
              </a:rPr>
              <a:t>Maths</a:t>
            </a:r>
            <a:r>
              <a:rPr lang="en-US" sz="1400" b="1" i="1" u="sng" dirty="0">
                <a:solidFill>
                  <a:schemeClr val="tx1"/>
                </a:solidFill>
                <a:cs typeface="Calibri"/>
              </a:rPr>
              <a:t> and Numeracy</a:t>
            </a:r>
            <a:endParaRPr lang="en-US" sz="1400" i="1" u="sng" dirty="0">
              <a:solidFill>
                <a:schemeClr val="tx1"/>
              </a:solidFill>
            </a:endParaRPr>
          </a:p>
          <a:p>
            <a:r>
              <a:rPr lang="en-US" sz="1400" dirty="0">
                <a:solidFill>
                  <a:schemeClr val="tx1"/>
                </a:solidFill>
                <a:cs typeface="Calibri"/>
              </a:rPr>
              <a:t>Pupils will:</a:t>
            </a:r>
          </a:p>
          <a:p>
            <a:pPr marL="285750" indent="-285750">
              <a:buFont typeface="Arial"/>
              <a:buChar char="•"/>
            </a:pPr>
            <a:r>
              <a:rPr lang="en-US" sz="1400" dirty="0" err="1">
                <a:solidFill>
                  <a:schemeClr val="tx1"/>
                </a:solidFill>
                <a:cs typeface="Calibri"/>
              </a:rPr>
              <a:t>Recognise</a:t>
            </a:r>
            <a:r>
              <a:rPr lang="en-US" sz="1400" dirty="0">
                <a:solidFill>
                  <a:schemeClr val="tx1"/>
                </a:solidFill>
                <a:cs typeface="Calibri"/>
              </a:rPr>
              <a:t> place value in 2 and 3 digit numbers.</a:t>
            </a:r>
          </a:p>
          <a:p>
            <a:pPr marL="285750" indent="-285750">
              <a:buFont typeface="Arial"/>
              <a:buChar char="•"/>
            </a:pPr>
            <a:r>
              <a:rPr lang="en-US" sz="1400" dirty="0">
                <a:solidFill>
                  <a:schemeClr val="tx1"/>
                </a:solidFill>
                <a:cs typeface="Calibri"/>
              </a:rPr>
              <a:t>Order and compare numbers up to 1000.</a:t>
            </a:r>
          </a:p>
          <a:p>
            <a:pPr marL="285750" indent="-285750">
              <a:buFont typeface="Arial"/>
              <a:buChar char="•"/>
            </a:pPr>
            <a:r>
              <a:rPr lang="en-US" sz="1400" dirty="0">
                <a:solidFill>
                  <a:schemeClr val="tx1"/>
                </a:solidFill>
                <a:cs typeface="Calibri"/>
              </a:rPr>
              <a:t>Understand 10 times bigger &amp; 10 times smaller.</a:t>
            </a:r>
          </a:p>
          <a:p>
            <a:pPr marL="285750" indent="-285750">
              <a:buFont typeface="Arial"/>
              <a:buChar char="•"/>
            </a:pPr>
            <a:r>
              <a:rPr lang="en-US" sz="1400" dirty="0">
                <a:solidFill>
                  <a:schemeClr val="tx1"/>
                </a:solidFill>
                <a:cs typeface="Calibri"/>
              </a:rPr>
              <a:t>Develop strategies for addition &amp; subtraction of bigger numbers.</a:t>
            </a:r>
          </a:p>
          <a:p>
            <a:pPr marL="285750" indent="-285750">
              <a:buFont typeface="Arial"/>
              <a:buChar char="•"/>
            </a:pPr>
            <a:r>
              <a:rPr lang="en-US" sz="1400" dirty="0">
                <a:solidFill>
                  <a:schemeClr val="tx1"/>
                </a:solidFill>
                <a:cs typeface="Calibri"/>
              </a:rPr>
              <a:t>Explore links between multiplication &amp; division facts.</a:t>
            </a:r>
          </a:p>
          <a:p>
            <a:pPr marL="285750" indent="-285750">
              <a:buFont typeface="Arial"/>
              <a:buChar char="•"/>
            </a:pPr>
            <a:r>
              <a:rPr lang="en-US" sz="1400" dirty="0">
                <a:solidFill>
                  <a:schemeClr val="tx1"/>
                </a:solidFill>
                <a:cs typeface="Calibri"/>
              </a:rPr>
              <a:t>Interpret data in a range of forms.</a:t>
            </a:r>
          </a:p>
          <a:p>
            <a:pPr marL="285750" indent="-285750">
              <a:buFont typeface="Arial"/>
              <a:buChar char="•"/>
            </a:pPr>
            <a:r>
              <a:rPr lang="en-US" sz="1400" dirty="0">
                <a:solidFill>
                  <a:schemeClr val="tx1"/>
                </a:solidFill>
                <a:cs typeface="Calibri"/>
              </a:rPr>
              <a:t>Explore units of measure.</a:t>
            </a:r>
          </a:p>
        </p:txBody>
      </p:sp>
      <p:sp>
        <p:nvSpPr>
          <p:cNvPr id="4" name="Rectangle: Rounded Corners 3">
            <a:extLst>
              <a:ext uri="{FF2B5EF4-FFF2-40B4-BE49-F238E27FC236}">
                <a16:creationId xmlns:a16="http://schemas.microsoft.com/office/drawing/2014/main" id="{67ECDB7B-FA33-6EF6-F334-911587F812F2}"/>
              </a:ext>
            </a:extLst>
          </p:cNvPr>
          <p:cNvSpPr/>
          <p:nvPr/>
        </p:nvSpPr>
        <p:spPr>
          <a:xfrm>
            <a:off x="6639416" y="3252650"/>
            <a:ext cx="2462054" cy="3517242"/>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i="1" u="sng" dirty="0">
                <a:solidFill>
                  <a:schemeClr val="tx1"/>
                </a:solidFill>
                <a:cs typeface="Calibri"/>
              </a:rPr>
              <a:t>Languages, Literacy and Communication</a:t>
            </a:r>
            <a:endParaRPr lang="en-US" sz="1600" i="1" u="sng" dirty="0">
              <a:solidFill>
                <a:schemeClr val="tx1"/>
              </a:solidFill>
              <a:cs typeface="Calibri" panose="020F0502020204030204"/>
            </a:endParaRPr>
          </a:p>
          <a:p>
            <a:endParaRPr lang="en-US" sz="600" dirty="0">
              <a:solidFill>
                <a:schemeClr val="tx1"/>
              </a:solidFill>
              <a:cs typeface="Calibri"/>
            </a:endParaRPr>
          </a:p>
          <a:p>
            <a:r>
              <a:rPr lang="en-US" sz="1400" dirty="0">
                <a:solidFill>
                  <a:schemeClr val="tx1"/>
                </a:solidFill>
                <a:cs typeface="Calibri"/>
              </a:rPr>
              <a:t>Pupils will:</a:t>
            </a:r>
            <a:endParaRPr lang="en-US" sz="1400" b="1" dirty="0">
              <a:solidFill>
                <a:schemeClr val="tx1"/>
              </a:solidFill>
              <a:cs typeface="Calibri"/>
            </a:endParaRPr>
          </a:p>
          <a:p>
            <a:pPr marL="285750" indent="-285750">
              <a:buFont typeface="Arial"/>
              <a:buChar char="•"/>
            </a:pPr>
            <a:r>
              <a:rPr lang="en-US" sz="1400" dirty="0">
                <a:solidFill>
                  <a:schemeClr val="tx1"/>
                </a:solidFill>
                <a:cs typeface="Calibri"/>
              </a:rPr>
              <a:t>Fiction: Use the Introduction to the Iron Man as a basis for their fictional writing and write and perform letters to Santa </a:t>
            </a:r>
          </a:p>
          <a:p>
            <a:pPr marL="285750" indent="-285750">
              <a:buFont typeface="Arial"/>
              <a:buChar char="•"/>
            </a:pPr>
            <a:r>
              <a:rPr lang="en-US" sz="1400" dirty="0">
                <a:solidFill>
                  <a:schemeClr val="tx1"/>
                </a:solidFill>
                <a:cs typeface="Calibri"/>
              </a:rPr>
              <a:t>Non-Fiction: Write recounts and Instructions.</a:t>
            </a:r>
          </a:p>
          <a:p>
            <a:pPr marL="285750" indent="-285750">
              <a:buFont typeface="Arial"/>
              <a:buChar char="•"/>
            </a:pPr>
            <a:r>
              <a:rPr lang="en-US" sz="1400" dirty="0" err="1">
                <a:solidFill>
                  <a:schemeClr val="tx1"/>
                </a:solidFill>
                <a:cs typeface="Calibri"/>
              </a:rPr>
              <a:t>Oracy</a:t>
            </a:r>
            <a:r>
              <a:rPr lang="en-US" sz="1400" dirty="0">
                <a:solidFill>
                  <a:schemeClr val="tx1"/>
                </a:solidFill>
                <a:cs typeface="Calibri"/>
              </a:rPr>
              <a:t>: Presentation to the class.</a:t>
            </a:r>
          </a:p>
        </p:txBody>
      </p:sp>
      <p:sp>
        <p:nvSpPr>
          <p:cNvPr id="5" name="Rectangle: Rounded Corners 4">
            <a:extLst>
              <a:ext uri="{FF2B5EF4-FFF2-40B4-BE49-F238E27FC236}">
                <a16:creationId xmlns:a16="http://schemas.microsoft.com/office/drawing/2014/main" id="{84DF769C-D722-3336-BFA1-7591ACF45C50}"/>
              </a:ext>
            </a:extLst>
          </p:cNvPr>
          <p:cNvSpPr/>
          <p:nvPr/>
        </p:nvSpPr>
        <p:spPr>
          <a:xfrm>
            <a:off x="4327103" y="3329938"/>
            <a:ext cx="2181369" cy="347472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i="1" u="sng" dirty="0">
                <a:solidFill>
                  <a:schemeClr val="tx1"/>
                </a:solidFill>
                <a:cs typeface="Calibri"/>
              </a:rPr>
              <a:t>Science and Technology</a:t>
            </a:r>
          </a:p>
          <a:p>
            <a:endParaRPr lang="en-US" sz="400" dirty="0">
              <a:solidFill>
                <a:schemeClr val="tx1"/>
              </a:solidFill>
              <a:cs typeface="Calibri"/>
            </a:endParaRPr>
          </a:p>
          <a:p>
            <a:r>
              <a:rPr lang="en-US" sz="1400" dirty="0">
                <a:solidFill>
                  <a:schemeClr val="tx1"/>
                </a:solidFill>
                <a:cs typeface="Calibri"/>
              </a:rPr>
              <a:t>Pupils will:</a:t>
            </a:r>
          </a:p>
          <a:p>
            <a:pPr marL="285750" indent="-285750">
              <a:buFont typeface="Arial"/>
              <a:buChar char="•"/>
            </a:pPr>
            <a:r>
              <a:rPr lang="en-US" sz="1400" dirty="0">
                <a:solidFill>
                  <a:schemeClr val="tx1"/>
                </a:solidFill>
                <a:cs typeface="Calibri"/>
              </a:rPr>
              <a:t>Investigate reversible and irreversible change.</a:t>
            </a:r>
          </a:p>
          <a:p>
            <a:pPr marL="285750" indent="-285750">
              <a:buFont typeface="Arial"/>
              <a:buChar char="•"/>
            </a:pPr>
            <a:r>
              <a:rPr lang="en-US" sz="1400" dirty="0">
                <a:solidFill>
                  <a:schemeClr val="tx1"/>
                </a:solidFill>
                <a:cs typeface="Calibri"/>
              </a:rPr>
              <a:t>Design and make a ‘toasty’.</a:t>
            </a:r>
          </a:p>
          <a:p>
            <a:pPr marL="285750" indent="-285750">
              <a:buFont typeface="Arial"/>
              <a:buChar char="•"/>
            </a:pPr>
            <a:r>
              <a:rPr lang="en-US" sz="1400" dirty="0">
                <a:solidFill>
                  <a:schemeClr val="tx1"/>
                </a:solidFill>
                <a:cs typeface="Calibri"/>
              </a:rPr>
              <a:t>Develop coding skills.</a:t>
            </a:r>
          </a:p>
          <a:p>
            <a:pPr marL="285750" indent="-285750">
              <a:buFont typeface="Arial"/>
              <a:buChar char="•"/>
            </a:pPr>
            <a:r>
              <a:rPr lang="en-US" sz="1400" dirty="0">
                <a:solidFill>
                  <a:schemeClr val="tx1"/>
                </a:solidFill>
                <a:cs typeface="Calibri"/>
              </a:rPr>
              <a:t>Present work using a range of digital media.</a:t>
            </a:r>
          </a:p>
          <a:p>
            <a:pPr marL="285750" indent="-285750" algn="ctr">
              <a:buFont typeface="Arial"/>
              <a:buChar char="•"/>
            </a:pPr>
            <a:endParaRPr lang="en-US" sz="1200" dirty="0">
              <a:solidFill>
                <a:schemeClr val="tx1"/>
              </a:solidFill>
              <a:cs typeface="Calibri"/>
            </a:endParaRPr>
          </a:p>
          <a:p>
            <a:pPr marL="285750" indent="-285750" algn="ctr">
              <a:buFont typeface="Arial"/>
              <a:buChar char="•"/>
            </a:pPr>
            <a:endParaRPr lang="en-US" sz="1200" dirty="0">
              <a:solidFill>
                <a:schemeClr val="tx1"/>
              </a:solidFill>
              <a:cs typeface="Calibri"/>
            </a:endParaRPr>
          </a:p>
        </p:txBody>
      </p:sp>
      <p:sp>
        <p:nvSpPr>
          <p:cNvPr id="6" name="Rectangle: Rounded Corners 5">
            <a:extLst>
              <a:ext uri="{FF2B5EF4-FFF2-40B4-BE49-F238E27FC236}">
                <a16:creationId xmlns:a16="http://schemas.microsoft.com/office/drawing/2014/main" id="{ADDE0313-3666-2860-BC23-4FE46673BD67}"/>
              </a:ext>
            </a:extLst>
          </p:cNvPr>
          <p:cNvSpPr/>
          <p:nvPr/>
        </p:nvSpPr>
        <p:spPr>
          <a:xfrm>
            <a:off x="173829" y="3245644"/>
            <a:ext cx="1843508" cy="3524248"/>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600" b="1" i="1" u="sng" dirty="0">
                <a:solidFill>
                  <a:schemeClr val="tx1"/>
                </a:solidFill>
                <a:cs typeface="Calibri"/>
              </a:rPr>
              <a:t>Expressive Arts</a:t>
            </a:r>
          </a:p>
          <a:p>
            <a:endParaRPr lang="en-US" sz="1000" dirty="0">
              <a:solidFill>
                <a:schemeClr val="tx1"/>
              </a:solidFill>
              <a:cs typeface="Calibri"/>
            </a:endParaRPr>
          </a:p>
          <a:p>
            <a:r>
              <a:rPr lang="en-US" sz="1400" dirty="0">
                <a:solidFill>
                  <a:schemeClr val="tx1"/>
                </a:solidFill>
                <a:cs typeface="Calibri"/>
              </a:rPr>
              <a:t>Pupils will:</a:t>
            </a:r>
          </a:p>
          <a:p>
            <a:pPr marL="285750" indent="-285750">
              <a:buFont typeface="Arial"/>
              <a:buChar char="•"/>
            </a:pPr>
            <a:r>
              <a:rPr lang="en-US" sz="1400" dirty="0">
                <a:solidFill>
                  <a:schemeClr val="tx1"/>
                </a:solidFill>
                <a:cs typeface="Calibri"/>
              </a:rPr>
              <a:t>Study and complete art work in the style of William Morris.</a:t>
            </a:r>
          </a:p>
          <a:p>
            <a:pPr marL="285750" indent="-285750">
              <a:buFont typeface="Arial"/>
              <a:buChar char="•"/>
            </a:pPr>
            <a:r>
              <a:rPr lang="en-US" sz="1400" dirty="0">
                <a:solidFill>
                  <a:schemeClr val="tx1"/>
                </a:solidFill>
                <a:cs typeface="Calibri"/>
              </a:rPr>
              <a:t>Develop performing skills including acting and staging.</a:t>
            </a:r>
          </a:p>
          <a:p>
            <a:pPr marL="285750" indent="-285750">
              <a:buFont typeface="Arial"/>
              <a:buChar char="•"/>
            </a:pPr>
            <a:r>
              <a:rPr lang="en-US" sz="1400" dirty="0">
                <a:solidFill>
                  <a:schemeClr val="tx1"/>
                </a:solidFill>
                <a:cs typeface="Calibri"/>
              </a:rPr>
              <a:t>Develop singing skills.</a:t>
            </a:r>
          </a:p>
        </p:txBody>
      </p:sp>
      <p:sp>
        <p:nvSpPr>
          <p:cNvPr id="7" name="Rectangle: Rounded Corners 6">
            <a:extLst>
              <a:ext uri="{FF2B5EF4-FFF2-40B4-BE49-F238E27FC236}">
                <a16:creationId xmlns:a16="http://schemas.microsoft.com/office/drawing/2014/main" id="{01EEAF02-9D9F-598F-9C12-1598A4785B1A}"/>
              </a:ext>
            </a:extLst>
          </p:cNvPr>
          <p:cNvSpPr/>
          <p:nvPr/>
        </p:nvSpPr>
        <p:spPr>
          <a:xfrm>
            <a:off x="2146212" y="3252650"/>
            <a:ext cx="2047877" cy="3583778"/>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i="1" u="sng" dirty="0">
                <a:solidFill>
                  <a:schemeClr val="tx1"/>
                </a:solidFill>
                <a:cs typeface="Calibri"/>
              </a:rPr>
              <a:t>Health &amp; Wellbeing</a:t>
            </a:r>
            <a:endParaRPr lang="en-US" sz="1400" dirty="0">
              <a:solidFill>
                <a:schemeClr val="tx1"/>
              </a:solidFill>
              <a:cs typeface="Calibri"/>
            </a:endParaRPr>
          </a:p>
          <a:p>
            <a:r>
              <a:rPr lang="en-US" sz="1400" dirty="0">
                <a:solidFill>
                  <a:schemeClr val="tx1"/>
                </a:solidFill>
                <a:cs typeface="Calibri"/>
              </a:rPr>
              <a:t>Pupils will:</a:t>
            </a:r>
          </a:p>
          <a:p>
            <a:pPr marL="285750" indent="-285750">
              <a:buFont typeface="Arial"/>
              <a:buChar char="•"/>
            </a:pPr>
            <a:r>
              <a:rPr lang="en-GB" sz="1400" dirty="0">
                <a:solidFill>
                  <a:schemeClr val="tx1"/>
                </a:solidFill>
                <a:cs typeface="Calibri"/>
              </a:rPr>
              <a:t>Develop their fitness levels working on different areas of the body.</a:t>
            </a:r>
          </a:p>
          <a:p>
            <a:pPr marL="285750" indent="-285750">
              <a:buFont typeface="Arial"/>
              <a:buChar char="•"/>
            </a:pPr>
            <a:r>
              <a:rPr lang="en-US" sz="1400" dirty="0">
                <a:solidFill>
                  <a:schemeClr val="tx1"/>
                </a:solidFill>
                <a:cs typeface="Calibri"/>
              </a:rPr>
              <a:t>Develop their travelling, rolling, balance, jumping and sequencing skills in gymnastics.</a:t>
            </a:r>
          </a:p>
          <a:p>
            <a:pPr marL="285750" indent="-285750">
              <a:buFont typeface="Arial"/>
              <a:buChar char="•"/>
            </a:pPr>
            <a:r>
              <a:rPr lang="en-US" sz="1400" dirty="0">
                <a:solidFill>
                  <a:schemeClr val="tx1"/>
                </a:solidFill>
                <a:cs typeface="Calibri"/>
              </a:rPr>
              <a:t>Continue to develop a Growth Mindset</a:t>
            </a:r>
          </a:p>
        </p:txBody>
      </p:sp>
      <p:pic>
        <p:nvPicPr>
          <p:cNvPr id="9" name="Picture 10" descr="A picture containing text, clipart&#10;&#10;Description automatically generated">
            <a:extLst>
              <a:ext uri="{FF2B5EF4-FFF2-40B4-BE49-F238E27FC236}">
                <a16:creationId xmlns:a16="http://schemas.microsoft.com/office/drawing/2014/main" id="{10985078-D8EF-E8E6-F90E-3287474A1669}"/>
              </a:ext>
            </a:extLst>
          </p:cNvPr>
          <p:cNvPicPr>
            <a:picLocks noChangeAspect="1"/>
          </p:cNvPicPr>
          <p:nvPr/>
        </p:nvPicPr>
        <p:blipFill>
          <a:blip r:embed="rId2" cstate="print"/>
          <a:stretch>
            <a:fillRect/>
          </a:stretch>
        </p:blipFill>
        <p:spPr>
          <a:xfrm>
            <a:off x="290513" y="159544"/>
            <a:ext cx="895350" cy="895350"/>
          </a:xfrm>
          <a:prstGeom prst="rect">
            <a:avLst/>
          </a:prstGeom>
        </p:spPr>
      </p:pic>
      <p:pic>
        <p:nvPicPr>
          <p:cNvPr id="11" name="Picture 10" descr="A picture containing text, clipart&#10;&#10;Description automatically generated">
            <a:extLst>
              <a:ext uri="{FF2B5EF4-FFF2-40B4-BE49-F238E27FC236}">
                <a16:creationId xmlns:a16="http://schemas.microsoft.com/office/drawing/2014/main" id="{082B0B2D-6EA6-E8A2-0C7D-6E2C33C30CE3}"/>
              </a:ext>
            </a:extLst>
          </p:cNvPr>
          <p:cNvPicPr>
            <a:picLocks noChangeAspect="1"/>
          </p:cNvPicPr>
          <p:nvPr/>
        </p:nvPicPr>
        <p:blipFill>
          <a:blip r:embed="rId2" cstate="print"/>
          <a:stretch>
            <a:fillRect/>
          </a:stretch>
        </p:blipFill>
        <p:spPr>
          <a:xfrm>
            <a:off x="11089481" y="159543"/>
            <a:ext cx="895350" cy="89535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BA33A-EC78-3D9C-CDF0-C8EB904783A9}"/>
              </a:ext>
            </a:extLst>
          </p:cNvPr>
          <p:cNvSpPr>
            <a:spLocks noGrp="1"/>
          </p:cNvSpPr>
          <p:nvPr>
            <p:ph type="title"/>
          </p:nvPr>
        </p:nvSpPr>
        <p:spPr/>
        <p:txBody>
          <a:bodyPr>
            <a:normAutofit/>
          </a:bodyPr>
          <a:lstStyle/>
          <a:p>
            <a:pPr algn="ctr"/>
            <a:r>
              <a:rPr lang="en-US" sz="3200" b="1" u="sng" dirty="0" err="1">
                <a:cs typeface="Calibri Light"/>
              </a:rPr>
              <a:t>Dosbarth</a:t>
            </a:r>
            <a:r>
              <a:rPr lang="en-US" sz="3200" b="1" u="sng" dirty="0">
                <a:cs typeface="Calibri Light"/>
              </a:rPr>
              <a:t> Sycamore Important Information</a:t>
            </a:r>
            <a:endParaRPr lang="en-US" sz="3200" dirty="0"/>
          </a:p>
        </p:txBody>
      </p:sp>
      <p:sp>
        <p:nvSpPr>
          <p:cNvPr id="3" name="Content Placeholder 2">
            <a:extLst>
              <a:ext uri="{FF2B5EF4-FFF2-40B4-BE49-F238E27FC236}">
                <a16:creationId xmlns:a16="http://schemas.microsoft.com/office/drawing/2014/main" id="{4B466DE1-CECD-9573-796D-C3A1665A151E}"/>
              </a:ext>
            </a:extLst>
          </p:cNvPr>
          <p:cNvSpPr>
            <a:spLocks noGrp="1"/>
          </p:cNvSpPr>
          <p:nvPr>
            <p:ph idx="1"/>
          </p:nvPr>
        </p:nvSpPr>
        <p:spPr>
          <a:xfrm>
            <a:off x="123826" y="1352550"/>
            <a:ext cx="11932442" cy="5348287"/>
          </a:xfrm>
        </p:spPr>
        <p:txBody>
          <a:bodyPr vert="horz" lIns="91440" tIns="45720" rIns="91440" bIns="45720" rtlCol="0" anchor="t">
            <a:normAutofit lnSpcReduction="10000"/>
          </a:bodyPr>
          <a:lstStyle/>
          <a:p>
            <a:pPr marL="0" indent="0">
              <a:lnSpc>
                <a:spcPct val="120000"/>
              </a:lnSpc>
              <a:spcBef>
                <a:spcPts val="0"/>
              </a:spcBef>
              <a:buNone/>
            </a:pPr>
            <a:r>
              <a:rPr lang="en-US" sz="1400" dirty="0">
                <a:cs typeface="Calibri"/>
              </a:rPr>
              <a:t>Welcome to </a:t>
            </a:r>
            <a:r>
              <a:rPr lang="en-US" sz="1400" dirty="0" err="1">
                <a:cs typeface="Calibri"/>
              </a:rPr>
              <a:t>Dosbarth</a:t>
            </a:r>
            <a:r>
              <a:rPr lang="en-US" sz="1400" dirty="0">
                <a:cs typeface="Calibri"/>
              </a:rPr>
              <a:t> Sycamore! What a busy start we have already made to the new academic year, as we have settled into our new class and got to know one another.</a:t>
            </a:r>
            <a:endParaRPr lang="en-US" sz="2000" dirty="0">
              <a:cs typeface="Calibri"/>
            </a:endParaRPr>
          </a:p>
          <a:p>
            <a:pPr marL="0" indent="0">
              <a:lnSpc>
                <a:spcPct val="120000"/>
              </a:lnSpc>
              <a:spcBef>
                <a:spcPts val="0"/>
              </a:spcBef>
              <a:buNone/>
            </a:pPr>
            <a:r>
              <a:rPr lang="en-US" sz="1400" dirty="0">
                <a:cs typeface="Calibri"/>
              </a:rPr>
              <a:t>Here is some useful information about </a:t>
            </a:r>
            <a:r>
              <a:rPr lang="en-US" sz="1400" dirty="0" err="1">
                <a:cs typeface="Calibri"/>
              </a:rPr>
              <a:t>Dosbarth</a:t>
            </a:r>
            <a:r>
              <a:rPr lang="en-US" sz="1400" dirty="0">
                <a:cs typeface="Calibri"/>
              </a:rPr>
              <a:t> Sycamore.</a:t>
            </a:r>
          </a:p>
          <a:p>
            <a:pPr marL="0" indent="0">
              <a:lnSpc>
                <a:spcPct val="120000"/>
              </a:lnSpc>
              <a:spcBef>
                <a:spcPts val="0"/>
              </a:spcBef>
              <a:buNone/>
            </a:pPr>
            <a:endParaRPr lang="en-US" sz="1400" dirty="0">
              <a:cs typeface="Calibri"/>
            </a:endParaRPr>
          </a:p>
          <a:p>
            <a:pPr marL="0" indent="0">
              <a:lnSpc>
                <a:spcPct val="120000"/>
              </a:lnSpc>
              <a:spcBef>
                <a:spcPts val="0"/>
              </a:spcBef>
              <a:buNone/>
            </a:pPr>
            <a:r>
              <a:rPr lang="en-US" sz="1400" b="1" u="sng" dirty="0">
                <a:cs typeface="Calibri"/>
              </a:rPr>
              <a:t>Reading</a:t>
            </a:r>
            <a:r>
              <a:rPr lang="en-US" sz="1400" dirty="0">
                <a:cs typeface="Calibri"/>
              </a:rPr>
              <a:t>  - Home reading books will be sent home soon. Pupils will be given an allotted day on which to bring their book bags  back into school in order for us to respond to any comments made in their reading records and to change their books if they have been read.  Please can all children bring in their book bags on these allotted days from next week onwards. A note will be placed into the book bags with the details of your child’s allocated day. We would really appreciate it, if you could record in your child’s reading record each time they read, in order for us to monitor their progress  and change their books on a regular basis. You could also record every time they read any other reading materials that you may have at home.  Pupils will also have a book in school which will be read to staff on a regular basis and they will take part in either daily phonics or weekly Guided Reading sessions. </a:t>
            </a:r>
          </a:p>
          <a:p>
            <a:pPr marL="0" indent="0">
              <a:lnSpc>
                <a:spcPct val="120000"/>
              </a:lnSpc>
              <a:spcBef>
                <a:spcPts val="0"/>
              </a:spcBef>
              <a:buNone/>
            </a:pPr>
            <a:r>
              <a:rPr lang="en-US" sz="1400" b="1" u="sng" dirty="0">
                <a:cs typeface="Calibri"/>
              </a:rPr>
              <a:t>Spellings</a:t>
            </a:r>
            <a:r>
              <a:rPr lang="en-US" sz="1400" dirty="0">
                <a:cs typeface="Calibri"/>
              </a:rPr>
              <a:t> – </a:t>
            </a:r>
            <a:r>
              <a:rPr lang="en-GB" sz="1400" dirty="0"/>
              <a:t>Weekly spellings will posted on Google Classroom on a Wednesday and the words for this half term for each group are below.  These can be copied in order to be practised at home or printed out. Whilst pupils will have regular opportunities to practice these is school, additional practice at home is strongly encouraged.  Spellings will then be tested in the week.  (The day on which they are tested may vary from week to week.)</a:t>
            </a:r>
            <a:endParaRPr lang="en-GB" sz="1400" b="1" u="sng" dirty="0">
              <a:cs typeface="Calibri"/>
            </a:endParaRPr>
          </a:p>
          <a:p>
            <a:pPr marL="0" indent="0">
              <a:lnSpc>
                <a:spcPct val="120000"/>
              </a:lnSpc>
              <a:spcBef>
                <a:spcPts val="0"/>
              </a:spcBef>
              <a:buNone/>
            </a:pPr>
            <a:r>
              <a:rPr lang="en-US" sz="1400" b="1" u="sng" dirty="0" err="1">
                <a:cs typeface="Calibri"/>
              </a:rPr>
              <a:t>Maths</a:t>
            </a:r>
            <a:r>
              <a:rPr lang="en-US" sz="1400" b="1" u="sng" dirty="0">
                <a:cs typeface="Calibri"/>
              </a:rPr>
              <a:t> Homework </a:t>
            </a:r>
            <a:r>
              <a:rPr lang="en-US" sz="1400" b="1" dirty="0">
                <a:cs typeface="Calibri"/>
              </a:rPr>
              <a:t>– </a:t>
            </a:r>
            <a:r>
              <a:rPr lang="en-US" sz="1400" dirty="0">
                <a:cs typeface="Calibri"/>
              </a:rPr>
              <a:t>Each half term pupils will be given multiple multiplication grids on which they can practice their recall of the multiplication tables in readiness for their weekly tests held on a Friday.</a:t>
            </a:r>
          </a:p>
          <a:p>
            <a:pPr marL="0" indent="0">
              <a:lnSpc>
                <a:spcPct val="120000"/>
              </a:lnSpc>
              <a:spcBef>
                <a:spcPts val="0"/>
              </a:spcBef>
              <a:buNone/>
            </a:pPr>
            <a:r>
              <a:rPr lang="en-US" sz="1400" b="1" u="sng" dirty="0" err="1">
                <a:cs typeface="Calibri"/>
              </a:rPr>
              <a:t>Oracy</a:t>
            </a:r>
            <a:r>
              <a:rPr lang="en-US" sz="1400" b="1" u="sng" dirty="0">
                <a:cs typeface="Calibri"/>
              </a:rPr>
              <a:t> Homework </a:t>
            </a:r>
            <a:r>
              <a:rPr lang="en-US" sz="1400" dirty="0">
                <a:cs typeface="Calibri"/>
              </a:rPr>
              <a:t>– Please see below for details.</a:t>
            </a:r>
          </a:p>
          <a:p>
            <a:pPr marL="0" indent="0">
              <a:lnSpc>
                <a:spcPct val="120000"/>
              </a:lnSpc>
              <a:spcBef>
                <a:spcPts val="0"/>
              </a:spcBef>
              <a:buNone/>
            </a:pPr>
            <a:r>
              <a:rPr lang="en-GB" sz="1400" b="1" u="sng" dirty="0">
                <a:cs typeface="Calibri"/>
              </a:rPr>
              <a:t>Jackets</a:t>
            </a:r>
            <a:r>
              <a:rPr lang="en-GB" sz="1400" dirty="0">
                <a:cs typeface="Calibri"/>
              </a:rPr>
              <a:t> - Please bring a rain jacket every day, whatever the weather. We will continue to work on outdoor activities regardless of the weather! </a:t>
            </a:r>
          </a:p>
          <a:p>
            <a:pPr marL="0" indent="0">
              <a:lnSpc>
                <a:spcPct val="120000"/>
              </a:lnSpc>
              <a:spcBef>
                <a:spcPts val="0"/>
              </a:spcBef>
              <a:buNone/>
            </a:pPr>
            <a:r>
              <a:rPr lang="en-US" sz="1400" b="1" u="sng" dirty="0">
                <a:cs typeface="Calibri"/>
              </a:rPr>
              <a:t>PE</a:t>
            </a:r>
            <a:r>
              <a:rPr lang="en-US" sz="1400" dirty="0">
                <a:cs typeface="Calibri"/>
              </a:rPr>
              <a:t> – Two sessions of PE will usually be held between Tuesday and Thursday, but this can be affected by the weather and therefore pupils should wear sensible trainers to school (not high tops) every day.</a:t>
            </a:r>
          </a:p>
          <a:p>
            <a:pPr marL="0" indent="0">
              <a:lnSpc>
                <a:spcPct val="120000"/>
              </a:lnSpc>
              <a:spcBef>
                <a:spcPts val="0"/>
              </a:spcBef>
              <a:buNone/>
            </a:pPr>
            <a:endParaRPr lang="en-US" sz="1400" dirty="0">
              <a:cs typeface="Calibri"/>
            </a:endParaRPr>
          </a:p>
          <a:p>
            <a:pPr marL="0" indent="0">
              <a:lnSpc>
                <a:spcPct val="120000"/>
              </a:lnSpc>
              <a:spcBef>
                <a:spcPts val="0"/>
              </a:spcBef>
              <a:buNone/>
            </a:pPr>
            <a:r>
              <a:rPr lang="en-US" sz="1400" dirty="0">
                <a:cs typeface="Calibri"/>
              </a:rPr>
              <a:t>Many thanks for your continued support, </a:t>
            </a:r>
            <a:r>
              <a:rPr lang="en-US" sz="1400" dirty="0" err="1">
                <a:cs typeface="Calibri"/>
              </a:rPr>
              <a:t>diolch</a:t>
            </a:r>
            <a:r>
              <a:rPr lang="en-US" sz="1400" dirty="0">
                <a:cs typeface="Calibri"/>
              </a:rPr>
              <a:t> </a:t>
            </a:r>
            <a:r>
              <a:rPr lang="en-US" sz="1400" dirty="0" err="1">
                <a:cs typeface="Calibri"/>
              </a:rPr>
              <a:t>yn</a:t>
            </a:r>
            <a:r>
              <a:rPr lang="en-US" sz="1400" dirty="0">
                <a:cs typeface="Calibri"/>
              </a:rPr>
              <a:t> </a:t>
            </a:r>
            <a:r>
              <a:rPr lang="en-US" sz="1400" dirty="0" err="1">
                <a:cs typeface="Calibri"/>
              </a:rPr>
              <a:t>fawr</a:t>
            </a:r>
            <a:r>
              <a:rPr lang="en-US" sz="1400" dirty="0">
                <a:cs typeface="Calibri"/>
              </a:rPr>
              <a:t> </a:t>
            </a:r>
            <a:r>
              <a:rPr lang="en-US" sz="1400" dirty="0" err="1">
                <a:cs typeface="Calibri"/>
              </a:rPr>
              <a:t>iawn</a:t>
            </a:r>
            <a:r>
              <a:rPr lang="en-US" sz="1400" dirty="0">
                <a:cs typeface="Calibri"/>
              </a:rPr>
              <a:t>, </a:t>
            </a:r>
          </a:p>
          <a:p>
            <a:pPr marL="0" indent="0">
              <a:lnSpc>
                <a:spcPct val="120000"/>
              </a:lnSpc>
              <a:spcBef>
                <a:spcPts val="0"/>
              </a:spcBef>
              <a:buNone/>
            </a:pPr>
            <a:r>
              <a:rPr lang="en-US" sz="1400" dirty="0">
                <a:cs typeface="Calibri"/>
              </a:rPr>
              <a:t>Miss Morris and Miss McIntyre</a:t>
            </a:r>
          </a:p>
        </p:txBody>
      </p:sp>
      <p:pic>
        <p:nvPicPr>
          <p:cNvPr id="5" name="Picture 10" descr="A picture containing text, clipart&#10;&#10;Description automatically generated">
            <a:extLst>
              <a:ext uri="{FF2B5EF4-FFF2-40B4-BE49-F238E27FC236}">
                <a16:creationId xmlns:a16="http://schemas.microsoft.com/office/drawing/2014/main" id="{FBBA989F-26FD-94A5-0205-FE8033D92BF9}"/>
              </a:ext>
            </a:extLst>
          </p:cNvPr>
          <p:cNvPicPr>
            <a:picLocks noChangeAspect="1"/>
          </p:cNvPicPr>
          <p:nvPr/>
        </p:nvPicPr>
        <p:blipFill>
          <a:blip r:embed="rId2" cstate="print"/>
          <a:stretch>
            <a:fillRect/>
          </a:stretch>
        </p:blipFill>
        <p:spPr>
          <a:xfrm>
            <a:off x="1290638" y="457200"/>
            <a:ext cx="895350" cy="895350"/>
          </a:xfrm>
          <a:prstGeom prst="rect">
            <a:avLst/>
          </a:prstGeom>
        </p:spPr>
      </p:pic>
      <p:pic>
        <p:nvPicPr>
          <p:cNvPr id="6" name="Picture 10" descr="A picture containing text, clipart&#10;&#10;Description automatically generated">
            <a:extLst>
              <a:ext uri="{FF2B5EF4-FFF2-40B4-BE49-F238E27FC236}">
                <a16:creationId xmlns:a16="http://schemas.microsoft.com/office/drawing/2014/main" id="{FA725864-F20D-D874-543F-BC725E4C80F5}"/>
              </a:ext>
            </a:extLst>
          </p:cNvPr>
          <p:cNvPicPr>
            <a:picLocks noChangeAspect="1"/>
          </p:cNvPicPr>
          <p:nvPr/>
        </p:nvPicPr>
        <p:blipFill>
          <a:blip r:embed="rId2" cstate="print"/>
          <a:stretch>
            <a:fillRect/>
          </a:stretch>
        </p:blipFill>
        <p:spPr>
          <a:xfrm>
            <a:off x="9994106" y="457200"/>
            <a:ext cx="895350" cy="895350"/>
          </a:xfrm>
          <a:prstGeom prst="rect">
            <a:avLst/>
          </a:prstGeom>
        </p:spPr>
      </p:pic>
    </p:spTree>
    <p:extLst>
      <p:ext uri="{BB962C8B-B14F-4D97-AF65-F5344CB8AC3E}">
        <p14:creationId xmlns:p14="http://schemas.microsoft.com/office/powerpoint/2010/main" val="1881962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7803D77-9DF7-4A0F-AC8E-F336E44CAD9F}"/>
              </a:ext>
            </a:extLst>
          </p:cNvPr>
          <p:cNvSpPr txBox="1"/>
          <p:nvPr/>
        </p:nvSpPr>
        <p:spPr>
          <a:xfrm>
            <a:off x="367641" y="311754"/>
            <a:ext cx="9341963" cy="2031325"/>
          </a:xfrm>
          <a:prstGeom prst="rect">
            <a:avLst/>
          </a:prstGeom>
          <a:solidFill>
            <a:schemeClr val="accent4">
              <a:lumMod val="20000"/>
              <a:lumOff val="80000"/>
            </a:schemeClr>
          </a:solidFill>
        </p:spPr>
        <p:txBody>
          <a:bodyPr wrap="square" rtlCol="0">
            <a:spAutoFit/>
          </a:bodyPr>
          <a:lstStyle/>
          <a:p>
            <a:r>
              <a:rPr lang="en-GB" dirty="0"/>
              <a:t>This term we are asking all pupils to write and rehearse a </a:t>
            </a:r>
            <a:r>
              <a:rPr lang="en-GB" b="1" dirty="0"/>
              <a:t>presentation</a:t>
            </a:r>
            <a:r>
              <a:rPr lang="en-GB" dirty="0"/>
              <a:t> to be made to the class as part of their ongoing Literacy assessments.  These will take place on the second week back after half term, </a:t>
            </a:r>
            <a:r>
              <a:rPr lang="en-GB" b="1" dirty="0"/>
              <a:t>week beginning the 10th November</a:t>
            </a:r>
            <a:r>
              <a:rPr lang="en-GB" dirty="0"/>
              <a:t>.  Presentations will last </a:t>
            </a:r>
            <a:r>
              <a:rPr lang="en-GB" b="1" dirty="0"/>
              <a:t>5 minutes</a:t>
            </a:r>
            <a:r>
              <a:rPr lang="en-GB" dirty="0"/>
              <a:t>.</a:t>
            </a:r>
          </a:p>
          <a:p>
            <a:endParaRPr lang="en-GB" dirty="0"/>
          </a:p>
          <a:p>
            <a:r>
              <a:rPr lang="en-GB" dirty="0">
                <a:cs typeface="Calibri"/>
              </a:rPr>
              <a:t>As our topic this term is based on the theme of change, we are asking all pupils to create a presentation about themselves, how they have already changed, what they are like now and what they want to be when they are adults.  It could be called </a:t>
            </a:r>
            <a:r>
              <a:rPr lang="en-GB" b="1" dirty="0">
                <a:cs typeface="Calibri"/>
              </a:rPr>
              <a:t>‘</a:t>
            </a:r>
            <a:r>
              <a:rPr lang="en-GB" b="1" dirty="0"/>
              <a:t>Me: Then, Now, Next’</a:t>
            </a:r>
            <a:endParaRPr lang="en-GB" b="1" dirty="0">
              <a:cs typeface="Calibri"/>
            </a:endParaRPr>
          </a:p>
        </p:txBody>
      </p:sp>
      <p:sp>
        <p:nvSpPr>
          <p:cNvPr id="4" name="TextBox 3">
            <a:extLst>
              <a:ext uri="{FF2B5EF4-FFF2-40B4-BE49-F238E27FC236}">
                <a16:creationId xmlns:a16="http://schemas.microsoft.com/office/drawing/2014/main" id="{AEA6EE63-4469-474D-9135-FB43F7501B74}"/>
              </a:ext>
            </a:extLst>
          </p:cNvPr>
          <p:cNvSpPr txBox="1"/>
          <p:nvPr/>
        </p:nvSpPr>
        <p:spPr>
          <a:xfrm>
            <a:off x="367641" y="2658779"/>
            <a:ext cx="5263307" cy="1754326"/>
          </a:xfrm>
          <a:prstGeom prst="rect">
            <a:avLst/>
          </a:prstGeom>
          <a:solidFill>
            <a:schemeClr val="accent6">
              <a:lumMod val="20000"/>
              <a:lumOff val="80000"/>
            </a:schemeClr>
          </a:solidFill>
        </p:spPr>
        <p:txBody>
          <a:bodyPr wrap="square" rtlCol="0">
            <a:spAutoFit/>
          </a:bodyPr>
          <a:lstStyle/>
          <a:p>
            <a:r>
              <a:rPr lang="en-GB" dirty="0"/>
              <a:t>Step 1</a:t>
            </a:r>
          </a:p>
          <a:p>
            <a:pPr marL="285750" indent="-285750">
              <a:buFont typeface="Arial" panose="020B0604020202020204" pitchFamily="34" charset="0"/>
              <a:buChar char="•"/>
            </a:pPr>
            <a:r>
              <a:rPr lang="en-GB" dirty="0"/>
              <a:t>Decide on a logical order for the presentation.</a:t>
            </a:r>
          </a:p>
          <a:p>
            <a:pPr marL="285750" indent="-285750">
              <a:buFont typeface="Arial" panose="020B0604020202020204" pitchFamily="34" charset="0"/>
              <a:buChar char="•"/>
            </a:pPr>
            <a:r>
              <a:rPr lang="en-GB" dirty="0"/>
              <a:t>What will you talk about and in what order?</a:t>
            </a:r>
          </a:p>
          <a:p>
            <a:pPr marL="285750" indent="-285750">
              <a:buFont typeface="Arial" panose="020B0604020202020204" pitchFamily="34" charset="0"/>
              <a:buChar char="•"/>
            </a:pPr>
            <a:r>
              <a:rPr lang="en-GB" dirty="0"/>
              <a:t>Decide what additional information you could add such as people that you admire or that inspire you as you work towards your goals in adult life.</a:t>
            </a:r>
          </a:p>
        </p:txBody>
      </p:sp>
      <p:sp>
        <p:nvSpPr>
          <p:cNvPr id="5" name="TextBox 4">
            <a:extLst>
              <a:ext uri="{FF2B5EF4-FFF2-40B4-BE49-F238E27FC236}">
                <a16:creationId xmlns:a16="http://schemas.microsoft.com/office/drawing/2014/main" id="{939834BF-F246-45FA-82CD-0B3FAC8E4395}"/>
              </a:ext>
            </a:extLst>
          </p:cNvPr>
          <p:cNvSpPr txBox="1"/>
          <p:nvPr/>
        </p:nvSpPr>
        <p:spPr>
          <a:xfrm>
            <a:off x="367641" y="4832329"/>
            <a:ext cx="5263307" cy="1200329"/>
          </a:xfrm>
          <a:prstGeom prst="rect">
            <a:avLst/>
          </a:prstGeom>
          <a:solidFill>
            <a:schemeClr val="accent6">
              <a:lumMod val="20000"/>
              <a:lumOff val="80000"/>
            </a:schemeClr>
          </a:solidFill>
        </p:spPr>
        <p:txBody>
          <a:bodyPr wrap="square" rtlCol="0">
            <a:spAutoFit/>
          </a:bodyPr>
          <a:lstStyle/>
          <a:p>
            <a:r>
              <a:rPr lang="en-GB" dirty="0"/>
              <a:t>Step 2</a:t>
            </a:r>
          </a:p>
          <a:p>
            <a:pPr marL="285750" indent="-285750">
              <a:buFont typeface="Arial" panose="020B0604020202020204" pitchFamily="34" charset="0"/>
              <a:buChar char="•"/>
            </a:pPr>
            <a:r>
              <a:rPr lang="en-GB" dirty="0"/>
              <a:t>Complete any research needed.</a:t>
            </a:r>
          </a:p>
          <a:p>
            <a:pPr marL="285750" indent="-285750">
              <a:buFont typeface="Arial" panose="020B0604020202020204" pitchFamily="34" charset="0"/>
              <a:buChar char="•"/>
            </a:pPr>
            <a:r>
              <a:rPr lang="en-GB" dirty="0"/>
              <a:t>Talk to your family about what you were like as a baby and when you started to walk, talk etc.</a:t>
            </a:r>
          </a:p>
        </p:txBody>
      </p:sp>
      <p:sp>
        <p:nvSpPr>
          <p:cNvPr id="6" name="TextBox 5">
            <a:extLst>
              <a:ext uri="{FF2B5EF4-FFF2-40B4-BE49-F238E27FC236}">
                <a16:creationId xmlns:a16="http://schemas.microsoft.com/office/drawing/2014/main" id="{48227BE4-6C2C-4F2B-ACFA-F663E9386649}"/>
              </a:ext>
            </a:extLst>
          </p:cNvPr>
          <p:cNvSpPr txBox="1"/>
          <p:nvPr/>
        </p:nvSpPr>
        <p:spPr>
          <a:xfrm>
            <a:off x="6096000" y="2520280"/>
            <a:ext cx="5728357" cy="2031325"/>
          </a:xfrm>
          <a:prstGeom prst="rect">
            <a:avLst/>
          </a:prstGeom>
          <a:solidFill>
            <a:schemeClr val="accent6">
              <a:lumMod val="20000"/>
              <a:lumOff val="80000"/>
            </a:schemeClr>
          </a:solidFill>
        </p:spPr>
        <p:txBody>
          <a:bodyPr wrap="square" rtlCol="0">
            <a:spAutoFit/>
          </a:bodyPr>
          <a:lstStyle/>
          <a:p>
            <a:r>
              <a:rPr lang="en-GB" dirty="0"/>
              <a:t>Step 3</a:t>
            </a:r>
          </a:p>
          <a:p>
            <a:pPr marL="285750" indent="-285750">
              <a:buFont typeface="Arial" panose="020B0604020202020204" pitchFamily="34" charset="0"/>
              <a:buChar char="•"/>
            </a:pPr>
            <a:r>
              <a:rPr lang="en-GB" dirty="0"/>
              <a:t>Decide how you want to make your presentation.</a:t>
            </a:r>
          </a:p>
          <a:p>
            <a:pPr marL="285750" indent="-285750">
              <a:buFont typeface="Arial" panose="020B0604020202020204" pitchFamily="34" charset="0"/>
              <a:buChar char="•"/>
            </a:pPr>
            <a:r>
              <a:rPr lang="en-GB" dirty="0"/>
              <a:t>It </a:t>
            </a:r>
            <a:r>
              <a:rPr lang="en-GB" dirty="0">
                <a:cs typeface="Calibri"/>
              </a:rPr>
              <a:t>can take the form of a collage of pictures of yourself, a written speech or a </a:t>
            </a:r>
            <a:r>
              <a:rPr lang="en-GB" dirty="0" err="1">
                <a:cs typeface="Calibri"/>
              </a:rPr>
              <a:t>Powerpoint</a:t>
            </a:r>
            <a:r>
              <a:rPr lang="en-GB" dirty="0">
                <a:cs typeface="Calibri"/>
              </a:rPr>
              <a:t> created on your </a:t>
            </a:r>
            <a:r>
              <a:rPr lang="en-GB" dirty="0" err="1">
                <a:cs typeface="Calibri"/>
              </a:rPr>
              <a:t>Hwb</a:t>
            </a:r>
            <a:r>
              <a:rPr lang="en-GB" dirty="0">
                <a:cs typeface="Calibri"/>
              </a:rPr>
              <a:t> account, or any other way in which you would like to present to the class about you, how you have changed and what you want to do when you become an adult.</a:t>
            </a:r>
          </a:p>
        </p:txBody>
      </p:sp>
      <p:sp>
        <p:nvSpPr>
          <p:cNvPr id="7" name="TextBox 6">
            <a:extLst>
              <a:ext uri="{FF2B5EF4-FFF2-40B4-BE49-F238E27FC236}">
                <a16:creationId xmlns:a16="http://schemas.microsoft.com/office/drawing/2014/main" id="{C2E918FC-DC2E-4BCE-98BF-1CAF7B98685E}"/>
              </a:ext>
            </a:extLst>
          </p:cNvPr>
          <p:cNvSpPr txBox="1"/>
          <p:nvPr/>
        </p:nvSpPr>
        <p:spPr>
          <a:xfrm>
            <a:off x="6096000" y="5109328"/>
            <a:ext cx="5728358" cy="923330"/>
          </a:xfrm>
          <a:prstGeom prst="rect">
            <a:avLst/>
          </a:prstGeom>
          <a:solidFill>
            <a:schemeClr val="accent6">
              <a:lumMod val="20000"/>
              <a:lumOff val="80000"/>
            </a:schemeClr>
          </a:solidFill>
        </p:spPr>
        <p:txBody>
          <a:bodyPr wrap="square" rtlCol="0">
            <a:spAutoFit/>
          </a:bodyPr>
          <a:lstStyle/>
          <a:p>
            <a:r>
              <a:rPr lang="en-GB" dirty="0"/>
              <a:t>Step 4</a:t>
            </a:r>
          </a:p>
          <a:p>
            <a:r>
              <a:rPr lang="en-GB" dirty="0"/>
              <a:t>Practice </a:t>
            </a:r>
            <a:r>
              <a:rPr lang="en-GB"/>
              <a:t>your presentation, </a:t>
            </a:r>
            <a:r>
              <a:rPr lang="en-GB" dirty="0"/>
              <a:t>looking at the skills on the next page as these are what you’ll be assessed against.</a:t>
            </a:r>
          </a:p>
        </p:txBody>
      </p:sp>
      <p:pic>
        <p:nvPicPr>
          <p:cNvPr id="8" name="Picture 7">
            <a:extLst>
              <a:ext uri="{FF2B5EF4-FFF2-40B4-BE49-F238E27FC236}">
                <a16:creationId xmlns:a16="http://schemas.microsoft.com/office/drawing/2014/main" id="{5D38719A-ABEE-495F-953B-4B1CC4AA7DE7}"/>
              </a:ext>
            </a:extLst>
          </p:cNvPr>
          <p:cNvPicPr>
            <a:picLocks noChangeAspect="1"/>
          </p:cNvPicPr>
          <p:nvPr/>
        </p:nvPicPr>
        <p:blipFill>
          <a:blip r:embed="rId2"/>
          <a:stretch>
            <a:fillRect/>
          </a:stretch>
        </p:blipFill>
        <p:spPr>
          <a:xfrm>
            <a:off x="10184192" y="438596"/>
            <a:ext cx="1427552" cy="1777643"/>
          </a:xfrm>
          <a:prstGeom prst="rect">
            <a:avLst/>
          </a:prstGeom>
        </p:spPr>
      </p:pic>
    </p:spTree>
    <p:extLst>
      <p:ext uri="{BB962C8B-B14F-4D97-AF65-F5344CB8AC3E}">
        <p14:creationId xmlns:p14="http://schemas.microsoft.com/office/powerpoint/2010/main" val="2511830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DBCEDD8-EBD4-4C6D-A4A1-7E984F427CA1}"/>
              </a:ext>
            </a:extLst>
          </p:cNvPr>
          <p:cNvPicPr>
            <a:picLocks noChangeAspect="1"/>
          </p:cNvPicPr>
          <p:nvPr/>
        </p:nvPicPr>
        <p:blipFill>
          <a:blip r:embed="rId2"/>
          <a:stretch>
            <a:fillRect/>
          </a:stretch>
        </p:blipFill>
        <p:spPr>
          <a:xfrm>
            <a:off x="469995" y="857839"/>
            <a:ext cx="11117937" cy="5081048"/>
          </a:xfrm>
          <a:prstGeom prst="rect">
            <a:avLst/>
          </a:prstGeom>
        </p:spPr>
      </p:pic>
    </p:spTree>
    <p:extLst>
      <p:ext uri="{BB962C8B-B14F-4D97-AF65-F5344CB8AC3E}">
        <p14:creationId xmlns:p14="http://schemas.microsoft.com/office/powerpoint/2010/main" val="1675424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E395F1-CC63-479F-A7E0-913D0778A16B}"/>
              </a:ext>
            </a:extLst>
          </p:cNvPr>
          <p:cNvPicPr>
            <a:picLocks noChangeAspect="1"/>
          </p:cNvPicPr>
          <p:nvPr/>
        </p:nvPicPr>
        <p:blipFill>
          <a:blip r:embed="rId2"/>
          <a:stretch>
            <a:fillRect/>
          </a:stretch>
        </p:blipFill>
        <p:spPr>
          <a:xfrm>
            <a:off x="238125" y="130117"/>
            <a:ext cx="11477625" cy="6463665"/>
          </a:xfrm>
          <a:prstGeom prst="rect">
            <a:avLst/>
          </a:prstGeom>
        </p:spPr>
      </p:pic>
    </p:spTree>
    <p:extLst>
      <p:ext uri="{BB962C8B-B14F-4D97-AF65-F5344CB8AC3E}">
        <p14:creationId xmlns:p14="http://schemas.microsoft.com/office/powerpoint/2010/main" val="1281330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0B9866-D181-415B-B927-7D1655EA98B2}"/>
              </a:ext>
            </a:extLst>
          </p:cNvPr>
          <p:cNvPicPr>
            <a:picLocks noChangeAspect="1"/>
          </p:cNvPicPr>
          <p:nvPr/>
        </p:nvPicPr>
        <p:blipFill>
          <a:blip r:embed="rId2"/>
          <a:stretch>
            <a:fillRect/>
          </a:stretch>
        </p:blipFill>
        <p:spPr>
          <a:xfrm>
            <a:off x="238125" y="51918"/>
            <a:ext cx="11715750" cy="6754163"/>
          </a:xfrm>
          <a:prstGeom prst="rect">
            <a:avLst/>
          </a:prstGeom>
        </p:spPr>
      </p:pic>
    </p:spTree>
    <p:extLst>
      <p:ext uri="{BB962C8B-B14F-4D97-AF65-F5344CB8AC3E}">
        <p14:creationId xmlns:p14="http://schemas.microsoft.com/office/powerpoint/2010/main" val="3627697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118882-3211-43C5-A5A5-C05A3380E2A1}"/>
              </a:ext>
            </a:extLst>
          </p:cNvPr>
          <p:cNvPicPr>
            <a:picLocks noChangeAspect="1"/>
          </p:cNvPicPr>
          <p:nvPr/>
        </p:nvPicPr>
        <p:blipFill>
          <a:blip r:embed="rId2"/>
          <a:stretch>
            <a:fillRect/>
          </a:stretch>
        </p:blipFill>
        <p:spPr>
          <a:xfrm>
            <a:off x="561975" y="216177"/>
            <a:ext cx="11382375" cy="6608130"/>
          </a:xfrm>
          <a:prstGeom prst="rect">
            <a:avLst/>
          </a:prstGeom>
        </p:spPr>
      </p:pic>
    </p:spTree>
    <p:extLst>
      <p:ext uri="{BB962C8B-B14F-4D97-AF65-F5344CB8AC3E}">
        <p14:creationId xmlns:p14="http://schemas.microsoft.com/office/powerpoint/2010/main" val="2458342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3795F6-6DBF-4C33-A167-B323FA0B75BD}"/>
              </a:ext>
            </a:extLst>
          </p:cNvPr>
          <p:cNvPicPr>
            <a:picLocks noChangeAspect="1"/>
          </p:cNvPicPr>
          <p:nvPr/>
        </p:nvPicPr>
        <p:blipFill>
          <a:blip r:embed="rId2"/>
          <a:stretch>
            <a:fillRect/>
          </a:stretch>
        </p:blipFill>
        <p:spPr>
          <a:xfrm>
            <a:off x="590550" y="189910"/>
            <a:ext cx="11306175" cy="6651904"/>
          </a:xfrm>
          <a:prstGeom prst="rect">
            <a:avLst/>
          </a:prstGeom>
        </p:spPr>
      </p:pic>
    </p:spTree>
    <p:extLst>
      <p:ext uri="{BB962C8B-B14F-4D97-AF65-F5344CB8AC3E}">
        <p14:creationId xmlns:p14="http://schemas.microsoft.com/office/powerpoint/2010/main" val="3039068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1046</Words>
  <Application>Microsoft Office PowerPoint</Application>
  <PresentationFormat>Widescreen</PresentationFormat>
  <Paragraphs>70</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PowerPoint Presentation</vt:lpstr>
      <vt:lpstr>Dosbarth Sycamore Important Information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Teacher</cp:lastModifiedBy>
  <cp:revision>7</cp:revision>
  <dcterms:created xsi:type="dcterms:W3CDTF">2025-09-11T22:45:55Z</dcterms:created>
  <dcterms:modified xsi:type="dcterms:W3CDTF">2025-09-12T08:05:17Z</dcterms:modified>
</cp:coreProperties>
</file>